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8" r:id="rId2"/>
    <p:sldId id="567" r:id="rId3"/>
    <p:sldId id="329" r:id="rId4"/>
    <p:sldId id="411" r:id="rId5"/>
    <p:sldId id="412" r:id="rId6"/>
    <p:sldId id="414" r:id="rId7"/>
    <p:sldId id="416" r:id="rId8"/>
    <p:sldId id="417" r:id="rId9"/>
    <p:sldId id="431" r:id="rId10"/>
    <p:sldId id="401" r:id="rId11"/>
    <p:sldId id="402" r:id="rId12"/>
    <p:sldId id="433" r:id="rId13"/>
    <p:sldId id="432" r:id="rId14"/>
    <p:sldId id="395" r:id="rId15"/>
    <p:sldId id="333" r:id="rId16"/>
    <p:sldId id="378" r:id="rId17"/>
    <p:sldId id="341" r:id="rId18"/>
    <p:sldId id="1127" r:id="rId19"/>
    <p:sldId id="335" r:id="rId20"/>
    <p:sldId id="475" r:id="rId21"/>
    <p:sldId id="403" r:id="rId22"/>
    <p:sldId id="434" r:id="rId23"/>
    <p:sldId id="339" r:id="rId24"/>
    <p:sldId id="338" r:id="rId25"/>
    <p:sldId id="289" r:id="rId26"/>
    <p:sldId id="308" r:id="rId27"/>
    <p:sldId id="286" r:id="rId28"/>
    <p:sldId id="326" r:id="rId29"/>
    <p:sldId id="325" r:id="rId30"/>
    <p:sldId id="354" r:id="rId31"/>
    <p:sldId id="367" r:id="rId32"/>
    <p:sldId id="370" r:id="rId33"/>
    <p:sldId id="371" r:id="rId34"/>
    <p:sldId id="368" r:id="rId35"/>
    <p:sldId id="372" r:id="rId36"/>
    <p:sldId id="373" r:id="rId37"/>
    <p:sldId id="369" r:id="rId38"/>
    <p:sldId id="374" r:id="rId39"/>
    <p:sldId id="375" r:id="rId40"/>
    <p:sldId id="359" r:id="rId41"/>
    <p:sldId id="376" r:id="rId42"/>
    <p:sldId id="377" r:id="rId43"/>
    <p:sldId id="410" r:id="rId44"/>
    <p:sldId id="352" r:id="rId45"/>
    <p:sldId id="385" r:id="rId46"/>
    <p:sldId id="409" r:id="rId47"/>
    <p:sldId id="387" r:id="rId48"/>
    <p:sldId id="406" r:id="rId49"/>
    <p:sldId id="407" r:id="rId50"/>
    <p:sldId id="408" r:id="rId51"/>
    <p:sldId id="419" r:id="rId52"/>
    <p:sldId id="420" r:id="rId53"/>
    <p:sldId id="379" r:id="rId54"/>
    <p:sldId id="1123" r:id="rId55"/>
    <p:sldId id="1121" r:id="rId56"/>
    <p:sldId id="1122" r:id="rId57"/>
    <p:sldId id="1124" r:id="rId58"/>
    <p:sldId id="421" r:id="rId59"/>
    <p:sldId id="1125" r:id="rId60"/>
    <p:sldId id="1126" r:id="rId61"/>
    <p:sldId id="320" r:id="rId62"/>
    <p:sldId id="336" r:id="rId63"/>
    <p:sldId id="321" r:id="rId64"/>
    <p:sldId id="322" r:id="rId65"/>
    <p:sldId id="314" r:id="rId66"/>
    <p:sldId id="323" r:id="rId67"/>
    <p:sldId id="384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00FF"/>
    <a:srgbClr val="CACACA"/>
    <a:srgbClr val="6C006C"/>
    <a:srgbClr val="72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3"/>
    <p:restoredTop sz="66436" autoAdjust="0"/>
  </p:normalViewPr>
  <p:slideViewPr>
    <p:cSldViewPr snapToGrid="0">
      <p:cViewPr>
        <p:scale>
          <a:sx n="59" d="100"/>
          <a:sy n="59" d="100"/>
        </p:scale>
        <p:origin x="1632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9EE27-DB01-B340-9F62-6D06982A8566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0C917-C062-F348-A2C6-E8664B36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1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me Chris</a:t>
            </a:r>
          </a:p>
          <a:p>
            <a:endParaRPr lang="en-US" dirty="0"/>
          </a:p>
          <a:p>
            <a:r>
              <a:rPr lang="en-US" dirty="0"/>
              <a:t>I grew</a:t>
            </a:r>
            <a:r>
              <a:rPr lang="en-US" baseline="0" dirty="0"/>
              <a:t> up in a bunch of places.</a:t>
            </a:r>
          </a:p>
          <a:p>
            <a:endParaRPr lang="en-US" baseline="0" dirty="0"/>
          </a:p>
          <a:p>
            <a:r>
              <a:rPr lang="en-US" baseline="0" dirty="0"/>
              <a:t>I’m a PhD in Artificial Intelligence</a:t>
            </a:r>
          </a:p>
          <a:p>
            <a:endParaRPr lang="en-US" baseline="0" dirty="0"/>
          </a:p>
          <a:p>
            <a:r>
              <a:rPr lang="en-US" baseline="0" dirty="0"/>
              <a:t>Everyone once in a while they let me teach, even though I’m young.</a:t>
            </a:r>
          </a:p>
          <a:p>
            <a:r>
              <a:rPr lang="en-US" baseline="0" dirty="0"/>
              <a:t>Mostly because I get so excited. </a:t>
            </a:r>
          </a:p>
          <a:p>
            <a:r>
              <a:rPr lang="en-US" baseline="0" dirty="0"/>
              <a:t>Actually I got my first chance to teach because of the </a:t>
            </a:r>
            <a:r>
              <a:rPr lang="en-US" baseline="0" dirty="0" err="1"/>
              <a:t>facebook</a:t>
            </a:r>
            <a:r>
              <a:rPr lang="en-US" baseline="0" dirty="0"/>
              <a:t> like button…  but that</a:t>
            </a:r>
            <a:r>
              <a:rPr lang="fr-FR" baseline="0" dirty="0"/>
              <a:t>’</a:t>
            </a:r>
            <a:r>
              <a:rPr lang="en-US" baseline="0" dirty="0"/>
              <a:t>s a story for another 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98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Just need to know how to turn on a computer.</a:t>
            </a:r>
          </a:p>
          <a:p>
            <a:endParaRPr lang="en-US" dirty="0"/>
          </a:p>
          <a:p>
            <a:r>
              <a:rPr lang="en-US" dirty="0"/>
              <a:t>In fact </a:t>
            </a:r>
            <a:r>
              <a:rPr lang="en-US"/>
              <a:t>about</a:t>
            </a:r>
            <a:r>
              <a:rPr lang="en-US" baseline="0"/>
              <a:t> 8 </a:t>
            </a:r>
            <a:r>
              <a:rPr lang="en-US" baseline="0" dirty="0"/>
              <a:t>years ago I was in your seats learning programming.</a:t>
            </a:r>
          </a:p>
          <a:p>
            <a:r>
              <a:rPr lang="en-US" baseline="0" dirty="0"/>
              <a:t>… and then I did the grad school thing and the teaching thing.</a:t>
            </a:r>
          </a:p>
          <a:p>
            <a:r>
              <a:rPr lang="en-US" baseline="0" dirty="0"/>
              <a:t>It worked out.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5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teach software</a:t>
            </a:r>
            <a:r>
              <a:rPr lang="en-US" baseline="0" dirty="0"/>
              <a:t> engineering principles. Much larger than just programming.</a:t>
            </a:r>
          </a:p>
          <a:p>
            <a:r>
              <a:rPr lang="en-US" baseline="0" dirty="0"/>
              <a:t>Mechanics of the language are nothing compared to the principles.</a:t>
            </a:r>
          </a:p>
          <a:p>
            <a:r>
              <a:rPr lang="en-US" baseline="0" dirty="0"/>
              <a:t>You are going to learn the principles by programming in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6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3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66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Tomorrow</a:t>
            </a:r>
            <a:r>
              <a:rPr lang="en-US" baseline="0" dirty="0"/>
              <a:t> you will learn that </a:t>
            </a:r>
            <a:r>
              <a:rPr lang="en-US" baseline="0" dirty="0" err="1"/>
              <a:t>Karel</a:t>
            </a:r>
            <a:r>
              <a:rPr lang="en-US" baseline="0" dirty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BB2F2E-B185-B94E-BF43-8ACBDA84B7E4}" type="slidenum">
              <a:rPr lang="en-US"/>
              <a:pPr/>
              <a:t>27</a:t>
            </a:fld>
            <a:endParaRPr lang="en-US"/>
          </a:p>
        </p:txBody>
      </p:sp>
      <p:sp>
        <p:nvSpPr>
          <p:cNvPr id="503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you it might not be exciting but to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karel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its very exciting.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28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29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Tomorrow</a:t>
            </a:r>
            <a:r>
              <a:rPr lang="en-US" baseline="0" dirty="0"/>
              <a:t> you will learn that </a:t>
            </a:r>
            <a:r>
              <a:rPr lang="en-US" baseline="0" dirty="0" err="1"/>
              <a:t>Karel</a:t>
            </a:r>
            <a:r>
              <a:rPr lang="en-US" baseline="0" dirty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32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33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35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36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41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42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8E4F31-E091-F744-B4E5-606223AC2F6D}" type="slidenum">
              <a:rPr lang="en-US"/>
              <a:pPr/>
              <a:t>45</a:t>
            </a:fld>
            <a:endParaRPr lang="en-US"/>
          </a:p>
        </p:txBody>
      </p:sp>
      <p:sp>
        <p:nvSpPr>
          <p:cNvPr id="327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6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Mario: Japan</a:t>
            </a:r>
          </a:p>
          <a:p>
            <a:r>
              <a:rPr lang="en-US" dirty="0"/>
              <a:t>Angry Birds: Finland</a:t>
            </a:r>
          </a:p>
          <a:p>
            <a:r>
              <a:rPr lang="en-US" dirty="0"/>
              <a:t>Pixar:</a:t>
            </a:r>
            <a:r>
              <a:rPr lang="en-US" baseline="0" dirty="0"/>
              <a:t> USA</a:t>
            </a:r>
          </a:p>
          <a:p>
            <a:r>
              <a:rPr lang="en-US" baseline="0" dirty="0" err="1"/>
              <a:t>Ushahidi</a:t>
            </a:r>
            <a:r>
              <a:rPr lang="en-US" baseline="0" dirty="0"/>
              <a:t>: Kenya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04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9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3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700 students</a:t>
            </a:r>
          </a:p>
          <a:p>
            <a:r>
              <a:rPr lang="en-US" dirty="0"/>
              <a:t>Most students at </a:t>
            </a:r>
            <a:r>
              <a:rPr lang="en-US" dirty="0" err="1"/>
              <a:t>stanford</a:t>
            </a:r>
            <a:r>
              <a:rPr lang="en-US" dirty="0"/>
              <a:t> take the course.</a:t>
            </a:r>
          </a:p>
          <a:p>
            <a:r>
              <a:rPr lang="en-US" baseline="0" dirty="0"/>
              <a:t>You are going to get the same </a:t>
            </a:r>
            <a:r>
              <a:rPr lang="en-US" baseline="0" dirty="0" err="1"/>
              <a:t>matrial</a:t>
            </a:r>
            <a:r>
              <a:rPr lang="en-US" baseline="0" dirty="0"/>
              <a:t>, and the same respect that we would give to students back home..</a:t>
            </a:r>
          </a:p>
          <a:p>
            <a:r>
              <a:rPr lang="en-US" baseline="0" dirty="0"/>
              <a:t>And your like… but you are throwing candy and stuff. Yep this is </a:t>
            </a:r>
            <a:r>
              <a:rPr lang="en-US" baseline="0" dirty="0" err="1"/>
              <a:t>whats</a:t>
            </a:r>
            <a:r>
              <a:rPr lang="en-US" baseline="0" dirty="0"/>
              <a:t> its like there too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1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1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4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4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5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0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4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CS Bridge</a:t>
            </a:r>
          </a:p>
        </p:txBody>
      </p:sp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46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462" y="3163124"/>
            <a:ext cx="49275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ctu.csbridge.org</a:t>
            </a:r>
            <a:endParaRPr lang="en-US" sz="4000" dirty="0"/>
          </a:p>
        </p:txBody>
      </p:sp>
      <p:sp>
        <p:nvSpPr>
          <p:cNvPr id="7" name="Right Arrow 6"/>
          <p:cNvSpPr/>
          <p:nvPr/>
        </p:nvSpPr>
        <p:spPr>
          <a:xfrm rot="2760181">
            <a:off x="1003163" y="166627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675" y="408643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221" y="1643504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Course Website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97385" y="6271846"/>
            <a:ext cx="26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*note that its </a:t>
            </a:r>
            <a:r>
              <a:rPr lang="en-US" b="1" dirty="0"/>
              <a:t>org</a:t>
            </a:r>
            <a:r>
              <a:rPr lang="en-US" dirty="0"/>
              <a:t> not </a:t>
            </a:r>
            <a:r>
              <a:rPr lang="en-US" b="1" dirty="0"/>
              <a:t>com</a:t>
            </a:r>
          </a:p>
        </p:txBody>
      </p:sp>
    </p:spTree>
    <p:extLst>
      <p:ext uri="{BB962C8B-B14F-4D97-AF65-F5344CB8AC3E}">
        <p14:creationId xmlns:p14="http://schemas.microsoft.com/office/powerpoint/2010/main" val="193535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53" y="978918"/>
            <a:ext cx="5879081" cy="587908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Prize Policy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464" y="3722542"/>
            <a:ext cx="4353986" cy="2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Are there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9718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About the class</a:t>
            </a:r>
          </a:p>
        </p:txBody>
      </p:sp>
    </p:spTree>
    <p:extLst>
      <p:ext uri="{BB962C8B-B14F-4D97-AF65-F5344CB8AC3E}">
        <p14:creationId xmlns:p14="http://schemas.microsoft.com/office/powerpoint/2010/main" val="15000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7777"/>
            <a:ext cx="9144000" cy="53040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Very High Level</a:t>
            </a:r>
          </a:p>
        </p:txBody>
      </p:sp>
    </p:spTree>
    <p:extLst>
      <p:ext uri="{BB962C8B-B14F-4D97-AF65-F5344CB8AC3E}">
        <p14:creationId xmlns:p14="http://schemas.microsoft.com/office/powerpoint/2010/main" val="401762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Joint Effort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E2ABA-3237-4B41-BDF8-92D04301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09" y="1729409"/>
            <a:ext cx="7044346" cy="39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3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Great Team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A38CE-19E4-AF41-BA49-64D9BA3837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9298"/>
            <a:ext cx="9144000" cy="51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1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Prerequisites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23" y="1403620"/>
            <a:ext cx="5815181" cy="45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6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Prerequisite Test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87857" y="2097701"/>
            <a:ext cx="3251200" cy="3251200"/>
            <a:chOff x="5687857" y="2097701"/>
            <a:chExt cx="3251200" cy="325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7857" y="2097701"/>
              <a:ext cx="3251200" cy="3251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244466" y="4192400"/>
              <a:ext cx="282207" cy="1612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IMG_2280.jpg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2536" y1="7110" x2="94515" y2="64908"/>
                        <a14:foregroundMark x1="95010" y1="459" x2="18021" y2="64404"/>
                        <a14:foregroundMark x1="12536" y1="10459" x2="16536" y2="69404"/>
                        <a14:foregroundMark x1="96000" y1="3211" x2="93979" y2="67706"/>
                        <a14:foregroundMark x1="80000" y1="31009" x2="80000" y2="31009"/>
                        <a14:foregroundMark x1="19546" y1="26560" x2="21526" y2="48807"/>
                        <a14:foregroundMark x1="31505" y1="12156" x2="84536" y2="2661"/>
                        <a14:foregroundMark x1="17526" y1="7110" x2="60000" y2="4312"/>
                        <a14:foregroundMark x1="90021" y1="16009" x2="16536" y2="19908"/>
                        <a14:foregroundMark x1="30557" y1="61606" x2="78021" y2="62156"/>
                        <a14:foregroundMark x1="34062" y1="58257" x2="75505" y2="56055"/>
                        <a14:foregroundMark x1="48041" y1="47156" x2="57526" y2="47156"/>
                        <a14:foregroundMark x1="84000" y1="19908" x2="86021" y2="53257"/>
                        <a14:foregroundMark x1="95366" y1="72999" x2="91341" y2="83311"/>
                        <a14:foregroundMark x1="91341" y1="83311" x2="96951" y2="74220"/>
                        <a14:foregroundMark x1="96951" y1="74220" x2="88659" y2="80733"/>
                        <a14:foregroundMark x1="88659" y1="80733" x2="88659" y2="84939"/>
                        <a14:foregroundMark x1="24146" y1="14518" x2="35000" y2="15061"/>
                        <a14:foregroundMark x1="35000" y1="15061" x2="57073" y2="12347"/>
                        <a14:foregroundMark x1="57073" y1="12347" x2="67195" y2="12347"/>
                        <a14:foregroundMark x1="67195" y1="12347" x2="77561" y2="11940"/>
                        <a14:foregroundMark x1="77561" y1="11940" x2="78293" y2="11940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46" y="1591473"/>
            <a:ext cx="4999090" cy="44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02" y="770777"/>
            <a:ext cx="5549341" cy="554934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Art of Computer </a:t>
            </a:r>
            <a:r>
              <a:rPr lang="en-US" sz="4000" b="1" i="1" dirty="0">
                <a:solidFill>
                  <a:schemeClr val="tx1"/>
                </a:solidFill>
                <a:latin typeface="Century Gothic"/>
                <a:cs typeface="Century Gothic"/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87921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81164-5505-4F4F-B8AC-4190256047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691" y="491837"/>
            <a:ext cx="3941617" cy="3941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7CE27-0E2F-7E47-906A-DC530F4F1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6356"/>
            <a:ext cx="9144000" cy="21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48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Why Java?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83927"/>
            <a:ext cx="91439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www.codingdojo.com</a:t>
            </a:r>
            <a:r>
              <a:rPr lang="en-US" dirty="0"/>
              <a:t>/blog/7-most-in-demand-programming-languages-of-2018/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820" y="910283"/>
            <a:ext cx="5431906" cy="3009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342" y="4123112"/>
            <a:ext cx="2028368" cy="218613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246911" y="1413164"/>
            <a:ext cx="964276" cy="96427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1246911" y="4541520"/>
            <a:ext cx="964276" cy="96427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8553D-5E7A-2348-BDF2-5DF7ACD930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8729" y="2906486"/>
            <a:ext cx="1287812" cy="66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25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Breakout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663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if I fall behind?</a:t>
            </a:r>
          </a:p>
        </p:txBody>
      </p:sp>
    </p:spTree>
    <p:extLst>
      <p:ext uri="{BB962C8B-B14F-4D97-AF65-F5344CB8AC3E}">
        <p14:creationId xmlns:p14="http://schemas.microsoft.com/office/powerpoint/2010/main" val="23469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011352" cy="563936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 Try is to Succeed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029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52400" y="6477060"/>
            <a:ext cx="3733800" cy="365125"/>
          </a:xfrm>
        </p:spPr>
        <p:txBody>
          <a:bodyPr/>
          <a:lstStyle/>
          <a:p>
            <a:fld id="{B11D738E-8962-435F-8C43-147B8DD7E819}" type="datetime1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4617" y="-114301"/>
            <a:ext cx="9301017" cy="70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Lets Get Started</a:t>
            </a:r>
          </a:p>
        </p:txBody>
      </p:sp>
    </p:spTree>
    <p:extLst>
      <p:ext uri="{BB962C8B-B14F-4D97-AF65-F5344CB8AC3E}">
        <p14:creationId xmlns:p14="http://schemas.microsoft.com/office/powerpoint/2010/main" val="137664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00" y="2644578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411628" y="1301277"/>
            <a:ext cx="2711143" cy="940247"/>
          </a:xfrm>
          <a:prstGeom prst="wedgeRoundRectCallout">
            <a:avLst>
              <a:gd name="adj1" fmla="val -33229"/>
              <a:gd name="adj2" fmla="val 820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Ahoy!</a:t>
            </a:r>
          </a:p>
        </p:txBody>
      </p:sp>
      <p:sp>
        <p:nvSpPr>
          <p:cNvPr id="54" name="Rounded Rectangular Callout 53"/>
          <p:cNvSpPr/>
          <p:nvPr/>
        </p:nvSpPr>
        <p:spPr>
          <a:xfrm>
            <a:off x="2258688" y="5270152"/>
            <a:ext cx="2711143" cy="940247"/>
          </a:xfrm>
          <a:prstGeom prst="wedgeRoundRectCallout">
            <a:avLst>
              <a:gd name="adj1" fmla="val -16201"/>
              <a:gd name="adj2" fmla="val -762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jak</a:t>
            </a:r>
            <a:r>
              <a:rPr lang="en-US" sz="2800" dirty="0"/>
              <a:t> se </a:t>
            </a:r>
            <a:r>
              <a:rPr lang="en-US" sz="2800" dirty="0" err="1"/>
              <a:t>máš</a:t>
            </a:r>
            <a:r>
              <a:rPr lang="en-US" sz="2800" dirty="0"/>
              <a:t>?</a:t>
            </a:r>
          </a:p>
        </p:txBody>
      </p:sp>
      <p:pic>
        <p:nvPicPr>
          <p:cNvPr id="55" name="Picture 22" descr="Patti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056" y="857655"/>
            <a:ext cx="2648889" cy="2760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Meet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90120"/>
            <a:ext cx="2134617" cy="25017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5F767B-A908-7C41-861D-7A8168D0C950}"/>
              </a:ext>
            </a:extLst>
          </p:cNvPr>
          <p:cNvSpPr/>
          <p:nvPr/>
        </p:nvSpPr>
        <p:spPr>
          <a:xfrm>
            <a:off x="6227610" y="6396335"/>
            <a:ext cx="176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Linux Libertine"/>
              </a:rPr>
              <a:t>Karel </a:t>
            </a:r>
            <a:r>
              <a:rPr lang="en-GB" sz="2400" dirty="0" err="1">
                <a:solidFill>
                  <a:srgbClr val="000000"/>
                </a:solidFill>
                <a:latin typeface="Linux Libertine"/>
              </a:rPr>
              <a:t>Čapek</a:t>
            </a:r>
            <a:endParaRPr lang="en-GB" sz="24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D0959-9A37-1446-9598-6C8D7ADEA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639" y="3810865"/>
            <a:ext cx="1965090" cy="262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9E660-5CDD-904C-9A66-71CDA5D0D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021" y="3788778"/>
            <a:ext cx="1782098" cy="25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Speaks Java</a:t>
            </a:r>
          </a:p>
        </p:txBody>
      </p:sp>
    </p:spTree>
    <p:extLst>
      <p:ext uri="{BB962C8B-B14F-4D97-AF65-F5344CB8AC3E}">
        <p14:creationId xmlns:p14="http://schemas.microsoft.com/office/powerpoint/2010/main" val="407198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955080" y="2140812"/>
            <a:ext cx="489743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Text Box 6"/>
          <p:cNvSpPr txBox="1">
            <a:spLocks noChangeArrowheads="1"/>
          </p:cNvSpPr>
          <p:nvPr/>
        </p:nvSpPr>
        <p:spPr bwMode="auto">
          <a:xfrm>
            <a:off x="12598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68" name="Line 7"/>
          <p:cNvSpPr>
            <a:spLocks noChangeShapeType="1"/>
          </p:cNvSpPr>
          <p:nvPr/>
        </p:nvSpPr>
        <p:spPr bwMode="auto">
          <a:xfrm>
            <a:off x="94238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8"/>
          <p:cNvSpPr>
            <a:spLocks noChangeShapeType="1"/>
          </p:cNvSpPr>
          <p:nvPr/>
        </p:nvSpPr>
        <p:spPr bwMode="auto">
          <a:xfrm rot="16200000">
            <a:off x="1437680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13"/>
          <p:cNvSpPr>
            <a:spLocks noChangeShapeType="1"/>
          </p:cNvSpPr>
          <p:nvPr/>
        </p:nvSpPr>
        <p:spPr bwMode="auto">
          <a:xfrm>
            <a:off x="1921867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 rot="16200000">
            <a:off x="2417167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15"/>
          <p:cNvSpPr>
            <a:spLocks noChangeShapeType="1"/>
          </p:cNvSpPr>
          <p:nvPr/>
        </p:nvSpPr>
        <p:spPr bwMode="auto">
          <a:xfrm>
            <a:off x="2901355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6"/>
          <p:cNvSpPr>
            <a:spLocks noChangeShapeType="1"/>
          </p:cNvSpPr>
          <p:nvPr/>
        </p:nvSpPr>
        <p:spPr bwMode="auto">
          <a:xfrm rot="16200000">
            <a:off x="3396655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>
            <a:off x="3880842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18"/>
          <p:cNvSpPr>
            <a:spLocks noChangeShapeType="1"/>
          </p:cNvSpPr>
          <p:nvPr/>
        </p:nvSpPr>
        <p:spPr bwMode="auto">
          <a:xfrm rot="16200000">
            <a:off x="4376142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>
            <a:off x="486033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 Box 23"/>
          <p:cNvSpPr txBox="1">
            <a:spLocks noChangeArrowheads="1"/>
          </p:cNvSpPr>
          <p:nvPr/>
        </p:nvSpPr>
        <p:spPr bwMode="auto">
          <a:xfrm>
            <a:off x="22377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8" name="Text Box 24"/>
          <p:cNvSpPr txBox="1">
            <a:spLocks noChangeArrowheads="1"/>
          </p:cNvSpPr>
          <p:nvPr/>
        </p:nvSpPr>
        <p:spPr bwMode="auto">
          <a:xfrm>
            <a:off x="32156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9" name="Text Box 25"/>
          <p:cNvSpPr txBox="1">
            <a:spLocks noChangeArrowheads="1"/>
          </p:cNvSpPr>
          <p:nvPr/>
        </p:nvSpPr>
        <p:spPr bwMode="auto">
          <a:xfrm>
            <a:off x="41935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0" name="Text Box 26"/>
          <p:cNvSpPr txBox="1">
            <a:spLocks noChangeArrowheads="1"/>
          </p:cNvSpPr>
          <p:nvPr/>
        </p:nvSpPr>
        <p:spPr bwMode="auto">
          <a:xfrm>
            <a:off x="51714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1" name="Text Box 27"/>
          <p:cNvSpPr txBox="1">
            <a:spLocks noChangeArrowheads="1"/>
          </p:cNvSpPr>
          <p:nvPr/>
        </p:nvSpPr>
        <p:spPr bwMode="auto">
          <a:xfrm>
            <a:off x="12598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2" name="Line 28"/>
          <p:cNvSpPr>
            <a:spLocks noChangeShapeType="1"/>
          </p:cNvSpPr>
          <p:nvPr/>
        </p:nvSpPr>
        <p:spPr bwMode="auto">
          <a:xfrm>
            <a:off x="94238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29"/>
          <p:cNvSpPr>
            <a:spLocks noChangeShapeType="1"/>
          </p:cNvSpPr>
          <p:nvPr/>
        </p:nvSpPr>
        <p:spPr bwMode="auto">
          <a:xfrm rot="16200000">
            <a:off x="1437680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0"/>
          <p:cNvSpPr>
            <a:spLocks noChangeShapeType="1"/>
          </p:cNvSpPr>
          <p:nvPr/>
        </p:nvSpPr>
        <p:spPr bwMode="auto">
          <a:xfrm>
            <a:off x="1921867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31"/>
          <p:cNvSpPr>
            <a:spLocks noChangeShapeType="1"/>
          </p:cNvSpPr>
          <p:nvPr/>
        </p:nvSpPr>
        <p:spPr bwMode="auto">
          <a:xfrm rot="16200000">
            <a:off x="2417167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32"/>
          <p:cNvSpPr>
            <a:spLocks noChangeShapeType="1"/>
          </p:cNvSpPr>
          <p:nvPr/>
        </p:nvSpPr>
        <p:spPr bwMode="auto">
          <a:xfrm>
            <a:off x="2901355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3"/>
          <p:cNvSpPr>
            <a:spLocks noChangeShapeType="1"/>
          </p:cNvSpPr>
          <p:nvPr/>
        </p:nvSpPr>
        <p:spPr bwMode="auto">
          <a:xfrm rot="16200000">
            <a:off x="3396655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34"/>
          <p:cNvSpPr>
            <a:spLocks noChangeShapeType="1"/>
          </p:cNvSpPr>
          <p:nvPr/>
        </p:nvSpPr>
        <p:spPr bwMode="auto">
          <a:xfrm>
            <a:off x="3880842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35"/>
          <p:cNvSpPr>
            <a:spLocks noChangeShapeType="1"/>
          </p:cNvSpPr>
          <p:nvPr/>
        </p:nvSpPr>
        <p:spPr bwMode="auto">
          <a:xfrm rot="16200000">
            <a:off x="4376142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36"/>
          <p:cNvSpPr>
            <a:spLocks noChangeShapeType="1"/>
          </p:cNvSpPr>
          <p:nvPr/>
        </p:nvSpPr>
        <p:spPr bwMode="auto">
          <a:xfrm>
            <a:off x="486033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38"/>
          <p:cNvSpPr txBox="1">
            <a:spLocks noChangeArrowheads="1"/>
          </p:cNvSpPr>
          <p:nvPr/>
        </p:nvSpPr>
        <p:spPr bwMode="auto">
          <a:xfrm>
            <a:off x="22377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2" name="Text Box 39"/>
          <p:cNvSpPr txBox="1">
            <a:spLocks noChangeArrowheads="1"/>
          </p:cNvSpPr>
          <p:nvPr/>
        </p:nvSpPr>
        <p:spPr bwMode="auto">
          <a:xfrm>
            <a:off x="32156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3" name="Text Box 40"/>
          <p:cNvSpPr txBox="1">
            <a:spLocks noChangeArrowheads="1"/>
          </p:cNvSpPr>
          <p:nvPr/>
        </p:nvSpPr>
        <p:spPr bwMode="auto">
          <a:xfrm>
            <a:off x="41935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4" name="Text Box 41"/>
          <p:cNvSpPr txBox="1">
            <a:spLocks noChangeArrowheads="1"/>
          </p:cNvSpPr>
          <p:nvPr/>
        </p:nvSpPr>
        <p:spPr bwMode="auto">
          <a:xfrm>
            <a:off x="51714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5" name="Text Box 42"/>
          <p:cNvSpPr txBox="1">
            <a:spLocks noChangeArrowheads="1"/>
          </p:cNvSpPr>
          <p:nvPr/>
        </p:nvSpPr>
        <p:spPr bwMode="auto">
          <a:xfrm>
            <a:off x="12598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6" name="Line 44"/>
          <p:cNvSpPr>
            <a:spLocks noChangeShapeType="1"/>
          </p:cNvSpPr>
          <p:nvPr/>
        </p:nvSpPr>
        <p:spPr bwMode="auto">
          <a:xfrm rot="16200000">
            <a:off x="1437680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46"/>
          <p:cNvSpPr>
            <a:spLocks noChangeShapeType="1"/>
          </p:cNvSpPr>
          <p:nvPr/>
        </p:nvSpPr>
        <p:spPr bwMode="auto">
          <a:xfrm rot="16200000">
            <a:off x="2417167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48"/>
          <p:cNvSpPr>
            <a:spLocks noChangeShapeType="1"/>
          </p:cNvSpPr>
          <p:nvPr/>
        </p:nvSpPr>
        <p:spPr bwMode="auto">
          <a:xfrm rot="16200000">
            <a:off x="3396655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50"/>
          <p:cNvSpPr>
            <a:spLocks noChangeShapeType="1"/>
          </p:cNvSpPr>
          <p:nvPr/>
        </p:nvSpPr>
        <p:spPr bwMode="auto">
          <a:xfrm rot="16200000">
            <a:off x="4376142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Text Box 53"/>
          <p:cNvSpPr txBox="1">
            <a:spLocks noChangeArrowheads="1"/>
          </p:cNvSpPr>
          <p:nvPr/>
        </p:nvSpPr>
        <p:spPr bwMode="auto">
          <a:xfrm>
            <a:off x="22377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1" name="Text Box 54"/>
          <p:cNvSpPr txBox="1">
            <a:spLocks noChangeArrowheads="1"/>
          </p:cNvSpPr>
          <p:nvPr/>
        </p:nvSpPr>
        <p:spPr bwMode="auto">
          <a:xfrm>
            <a:off x="32156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2" name="Text Box 55"/>
          <p:cNvSpPr txBox="1">
            <a:spLocks noChangeArrowheads="1"/>
          </p:cNvSpPr>
          <p:nvPr/>
        </p:nvSpPr>
        <p:spPr bwMode="auto">
          <a:xfrm>
            <a:off x="41935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3" name="Text Box 56"/>
          <p:cNvSpPr txBox="1">
            <a:spLocks noChangeArrowheads="1"/>
          </p:cNvSpPr>
          <p:nvPr/>
        </p:nvSpPr>
        <p:spPr bwMode="auto">
          <a:xfrm>
            <a:off x="51714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4" name="Text Box 72"/>
          <p:cNvSpPr txBox="1">
            <a:spLocks noChangeArrowheads="1"/>
          </p:cNvSpPr>
          <p:nvPr/>
        </p:nvSpPr>
        <p:spPr bwMode="auto">
          <a:xfrm>
            <a:off x="642342" y="44156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5" name="Text Box 73"/>
          <p:cNvSpPr txBox="1">
            <a:spLocks noChangeArrowheads="1"/>
          </p:cNvSpPr>
          <p:nvPr/>
        </p:nvSpPr>
        <p:spPr bwMode="auto">
          <a:xfrm>
            <a:off x="642342" y="34377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6" name="Text Box 74"/>
          <p:cNvSpPr txBox="1">
            <a:spLocks noChangeArrowheads="1"/>
          </p:cNvSpPr>
          <p:nvPr/>
        </p:nvSpPr>
        <p:spPr bwMode="auto">
          <a:xfrm>
            <a:off x="642342" y="24471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07" name="Text Box 75"/>
          <p:cNvSpPr txBox="1">
            <a:spLocks noChangeArrowheads="1"/>
          </p:cNvSpPr>
          <p:nvPr/>
        </p:nvSpPr>
        <p:spPr bwMode="auto">
          <a:xfrm>
            <a:off x="959842" y="50570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8" name="Text Box 76"/>
          <p:cNvSpPr txBox="1">
            <a:spLocks noChangeArrowheads="1"/>
          </p:cNvSpPr>
          <p:nvPr/>
        </p:nvSpPr>
        <p:spPr bwMode="auto">
          <a:xfrm>
            <a:off x="1926630" y="50633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9" name="Text Box 77"/>
          <p:cNvSpPr txBox="1">
            <a:spLocks noChangeArrowheads="1"/>
          </p:cNvSpPr>
          <p:nvPr/>
        </p:nvSpPr>
        <p:spPr bwMode="auto">
          <a:xfrm>
            <a:off x="2906117" y="50697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10" name="Text Box 78"/>
          <p:cNvSpPr txBox="1">
            <a:spLocks noChangeArrowheads="1"/>
          </p:cNvSpPr>
          <p:nvPr/>
        </p:nvSpPr>
        <p:spPr bwMode="auto">
          <a:xfrm>
            <a:off x="3885605" y="50760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4</a:t>
            </a:r>
            <a:endParaRPr lang="en-US" sz="1400"/>
          </a:p>
        </p:txBody>
      </p:sp>
      <p:sp>
        <p:nvSpPr>
          <p:cNvPr id="111" name="Text Box 79"/>
          <p:cNvSpPr txBox="1">
            <a:spLocks noChangeArrowheads="1"/>
          </p:cNvSpPr>
          <p:nvPr/>
        </p:nvSpPr>
        <p:spPr bwMode="auto">
          <a:xfrm>
            <a:off x="4865092" y="50824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5</a:t>
            </a:r>
            <a:endParaRPr lang="en-US" sz="140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157" y="4182270"/>
            <a:ext cx="837100" cy="841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9379" y="2743281"/>
            <a:ext cx="1709215" cy="1772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9517" y="2257877"/>
            <a:ext cx="91773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North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169517" y="4515700"/>
            <a:ext cx="9148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South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086630" y="3361276"/>
            <a:ext cx="83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West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399256" y="3377818"/>
            <a:ext cx="70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East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4016013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Walls</a:t>
            </a:r>
          </a:p>
        </p:txBody>
      </p:sp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Beepers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63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64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5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6-16 at 12.06.11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229"/>
            <a:ext cx="9144000" cy="636577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/>
          <p:nvPr/>
        </p:nvSpPr>
        <p:spPr>
          <a:xfrm>
            <a:off x="7275566" y="2286843"/>
            <a:ext cx="347929" cy="347929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79025" y="2879297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15587" y="4431583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8764" y="3866631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2192" y="4094027"/>
            <a:ext cx="373149" cy="50953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7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9" y="2346404"/>
            <a:ext cx="2387600" cy="24003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Knows Four Commands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08212" y="1672929"/>
            <a:ext cx="2339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9194" y="2550936"/>
            <a:ext cx="3570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turnLeft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90491" y="3489411"/>
            <a:ext cx="3878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putBeeper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1788" y="4508509"/>
            <a:ext cx="418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pickBeeper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81150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move();</a:t>
            </a:r>
          </a:p>
        </p:txBody>
      </p:sp>
    </p:spTree>
    <p:extLst>
      <p:ext uri="{BB962C8B-B14F-4D97-AF65-F5344CB8AC3E}">
        <p14:creationId xmlns:p14="http://schemas.microsoft.com/office/powerpoint/2010/main" val="3588027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543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9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2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turnLeft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03329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7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pickBeeper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85883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20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4" name="Picture 33" descr="karelEas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8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154" y="-145562"/>
            <a:ext cx="12262377" cy="700356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  <p:extLst>
      <p:ext uri="{BB962C8B-B14F-4D97-AF65-F5344CB8AC3E}">
        <p14:creationId xmlns:p14="http://schemas.microsoft.com/office/powerpoint/2010/main" val="1417547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Make Sense?</a:t>
            </a:r>
          </a:p>
        </p:txBody>
      </p:sp>
    </p:spTree>
    <p:extLst>
      <p:ext uri="{BB962C8B-B14F-4D97-AF65-F5344CB8AC3E}">
        <p14:creationId xmlns:p14="http://schemas.microsoft.com/office/powerpoint/2010/main" val="41856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Need a Volunteer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81" y="917655"/>
            <a:ext cx="5256388" cy="58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2" y="781132"/>
            <a:ext cx="7787224" cy="547052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Lets Try It</a:t>
            </a:r>
          </a:p>
        </p:txBody>
      </p:sp>
    </p:spTree>
    <p:extLst>
      <p:ext uri="{BB962C8B-B14F-4D97-AF65-F5344CB8AC3E}">
        <p14:creationId xmlns:p14="http://schemas.microsoft.com/office/powerpoint/2010/main" val="2244438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</p:spTree>
    <p:extLst>
      <p:ext uri="{BB962C8B-B14F-4D97-AF65-F5344CB8AC3E}">
        <p14:creationId xmlns:p14="http://schemas.microsoft.com/office/powerpoint/2010/main" val="3368931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3360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</p:spTree>
    <p:extLst>
      <p:ext uri="{BB962C8B-B14F-4D97-AF65-F5344CB8AC3E}">
        <p14:creationId xmlns:p14="http://schemas.microsoft.com/office/powerpoint/2010/main" val="994896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4971150" y="616850"/>
            <a:ext cx="417504" cy="3325957"/>
          </a:xfrm>
          <a:prstGeom prst="curvedConnector2">
            <a:avLst/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6218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dirty="0" err="1">
                <a:latin typeface="Ubuntu Mono" charset="0"/>
              </a:rPr>
              <a:t>turnRight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53593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309" y="0"/>
            <a:ext cx="12182261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Near San Francisco</a:t>
            </a:r>
          </a:p>
        </p:txBody>
      </p:sp>
    </p:spTree>
    <p:extLst>
      <p:ext uri="{BB962C8B-B14F-4D97-AF65-F5344CB8AC3E}">
        <p14:creationId xmlns:p14="http://schemas.microsoft.com/office/powerpoint/2010/main" val="2572697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3123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9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2131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private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b="1" dirty="0">
                <a:latin typeface="Courier"/>
                <a:cs typeface="Courier"/>
              </a:rPr>
              <a:t>void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i="1" dirty="0">
                <a:latin typeface="Courier"/>
                <a:cs typeface="Courier"/>
              </a:rPr>
              <a:t>name</a:t>
            </a:r>
            <a:r>
              <a:rPr lang="en-US" sz="3000" dirty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4160581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private</a:t>
            </a:r>
            <a:r>
              <a:rPr lang="en-US" sz="3000" dirty="0">
                <a:solidFill>
                  <a:srgbClr val="2600FF"/>
                </a:solidFill>
                <a:latin typeface="Courier"/>
                <a:cs typeface="Courier"/>
              </a:rPr>
              <a:t> </a:t>
            </a:r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void</a:t>
            </a:r>
            <a:r>
              <a:rPr lang="en-US" sz="3000" dirty="0">
                <a:solidFill>
                  <a:srgbClr val="2600FF"/>
                </a:solidFill>
                <a:latin typeface="Courier"/>
                <a:cs typeface="Courier"/>
              </a:rPr>
              <a:t> </a:t>
            </a:r>
            <a:r>
              <a:rPr lang="en-US" sz="3000" i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name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2863706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private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void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b="1" i="1" dirty="0">
                <a:solidFill>
                  <a:srgbClr val="2600FF"/>
                </a:solidFill>
                <a:latin typeface="Courier"/>
                <a:cs typeface="Courier"/>
              </a:rPr>
              <a:t>name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2625603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private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b="1" dirty="0">
                <a:latin typeface="Courier"/>
                <a:cs typeface="Courier"/>
              </a:rPr>
              <a:t>void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i="1" dirty="0">
                <a:latin typeface="Courier"/>
                <a:cs typeface="Courier"/>
              </a:rPr>
              <a:t>name</a:t>
            </a:r>
            <a:r>
              <a:rPr lang="en-US" sz="3000" dirty="0">
                <a:latin typeface="Courier"/>
                <a:cs typeface="Courier"/>
              </a:rPr>
              <a:t>() </a:t>
            </a:r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57C659-BAF4-714D-91E8-AFB1731DA03F}"/>
              </a:ext>
            </a:extLst>
          </p:cNvPr>
          <p:cNvSpPr/>
          <p:nvPr/>
        </p:nvSpPr>
        <p:spPr>
          <a:xfrm>
            <a:off x="5106912" y="2426263"/>
            <a:ext cx="777053" cy="777053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4F3709-4947-4A4F-B952-AF4B01DE6129}"/>
              </a:ext>
            </a:extLst>
          </p:cNvPr>
          <p:cNvSpPr/>
          <p:nvPr/>
        </p:nvSpPr>
        <p:spPr>
          <a:xfrm>
            <a:off x="409017" y="3334037"/>
            <a:ext cx="777053" cy="777053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33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private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void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name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sz="3000" b="1" i="1" dirty="0">
                <a:solidFill>
                  <a:srgbClr val="2600FF"/>
                </a:solidFill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3677026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99 beeper?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86C6440-A4DB-2246-91B6-1828586EA852}"/>
              </a:ext>
            </a:extLst>
          </p:cNvPr>
          <p:cNvSpPr/>
          <p:nvPr/>
        </p:nvSpPr>
        <p:spPr>
          <a:xfrm>
            <a:off x="5844209" y="5068957"/>
            <a:ext cx="596348" cy="576469"/>
          </a:xfrm>
          <a:custGeom>
            <a:avLst/>
            <a:gdLst>
              <a:gd name="connsiteX0" fmla="*/ 0 w 596348"/>
              <a:gd name="connsiteY0" fmla="*/ 278295 h 576469"/>
              <a:gd name="connsiteX1" fmla="*/ 258417 w 596348"/>
              <a:gd name="connsiteY1" fmla="*/ 0 h 576469"/>
              <a:gd name="connsiteX2" fmla="*/ 596348 w 596348"/>
              <a:gd name="connsiteY2" fmla="*/ 318052 h 576469"/>
              <a:gd name="connsiteX3" fmla="*/ 298174 w 596348"/>
              <a:gd name="connsiteY3" fmla="*/ 576469 h 576469"/>
              <a:gd name="connsiteX4" fmla="*/ 0 w 596348"/>
              <a:gd name="connsiteY4" fmla="*/ 278295 h 57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348" h="576469">
                <a:moveTo>
                  <a:pt x="0" y="278295"/>
                </a:moveTo>
                <a:lnTo>
                  <a:pt x="258417" y="0"/>
                </a:lnTo>
                <a:lnTo>
                  <a:pt x="596348" y="318052"/>
                </a:lnTo>
                <a:lnTo>
                  <a:pt x="298174" y="576469"/>
                </a:lnTo>
                <a:lnTo>
                  <a:pt x="0" y="278295"/>
                </a:lnTo>
                <a:close/>
              </a:path>
            </a:pathLst>
          </a:custGeom>
          <a:solidFill>
            <a:srgbClr val="CACA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A988F-47B9-0441-A848-A327A7F743AB}"/>
              </a:ext>
            </a:extLst>
          </p:cNvPr>
          <p:cNvSpPr txBox="1"/>
          <p:nvPr/>
        </p:nvSpPr>
        <p:spPr>
          <a:xfrm>
            <a:off x="5883966" y="516834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E00A3-BE82-3D4A-AD6E-83C42A0171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2226926"/>
            <a:ext cx="3373810" cy="23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Place99Beepers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Karel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99;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99 beepers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74906" y="3584960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“for loop” repeats the code </a:t>
            </a:r>
            <a:r>
              <a:rPr lang="en-US" sz="2200">
                <a:latin typeface="DejaVu Serif" charset="0"/>
              </a:rPr>
              <a:t>in its “body” 99 times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31244" y="2166084"/>
            <a:ext cx="4472786" cy="1202149"/>
          </a:xfrm>
          <a:custGeom>
            <a:avLst/>
            <a:gdLst>
              <a:gd name="connsiteX0" fmla="*/ 4264442 w 4472786"/>
              <a:gd name="connsiteY0" fmla="*/ 114129 h 1202149"/>
              <a:gd name="connsiteX1" fmla="*/ 3639409 w 4472786"/>
              <a:gd name="connsiteY1" fmla="*/ 114129 h 1202149"/>
              <a:gd name="connsiteX2" fmla="*/ 3431065 w 4472786"/>
              <a:gd name="connsiteY2" fmla="*/ 90979 h 1202149"/>
              <a:gd name="connsiteX3" fmla="*/ 3338467 w 4472786"/>
              <a:gd name="connsiteY3" fmla="*/ 79405 h 1202149"/>
              <a:gd name="connsiteX4" fmla="*/ 2169424 w 4472786"/>
              <a:gd name="connsiteY4" fmla="*/ 56255 h 1202149"/>
              <a:gd name="connsiteX5" fmla="*/ 2123126 w 4472786"/>
              <a:gd name="connsiteY5" fmla="*/ 44681 h 1202149"/>
              <a:gd name="connsiteX6" fmla="*/ 2088402 w 4472786"/>
              <a:gd name="connsiteY6" fmla="*/ 33106 h 1202149"/>
              <a:gd name="connsiteX7" fmla="*/ 1961080 w 4472786"/>
              <a:gd name="connsiteY7" fmla="*/ 21531 h 1202149"/>
              <a:gd name="connsiteX8" fmla="*/ 1579115 w 4472786"/>
              <a:gd name="connsiteY8" fmla="*/ 21531 h 1202149"/>
              <a:gd name="connsiteX9" fmla="*/ 1417070 w 4472786"/>
              <a:gd name="connsiteY9" fmla="*/ 44681 h 1202149"/>
              <a:gd name="connsiteX10" fmla="*/ 1301323 w 4472786"/>
              <a:gd name="connsiteY10" fmla="*/ 56255 h 1202149"/>
              <a:gd name="connsiteX11" fmla="*/ 1220300 w 4472786"/>
              <a:gd name="connsiteY11" fmla="*/ 67830 h 1202149"/>
              <a:gd name="connsiteX12" fmla="*/ 653141 w 4472786"/>
              <a:gd name="connsiteY12" fmla="*/ 79405 h 1202149"/>
              <a:gd name="connsiteX13" fmla="*/ 606842 w 4472786"/>
              <a:gd name="connsiteY13" fmla="*/ 102554 h 1202149"/>
              <a:gd name="connsiteX14" fmla="*/ 514245 w 4472786"/>
              <a:gd name="connsiteY14" fmla="*/ 125703 h 1202149"/>
              <a:gd name="connsiteX15" fmla="*/ 201728 w 4472786"/>
              <a:gd name="connsiteY15" fmla="*/ 160427 h 1202149"/>
              <a:gd name="connsiteX16" fmla="*/ 143855 w 4472786"/>
              <a:gd name="connsiteY16" fmla="*/ 172002 h 1202149"/>
              <a:gd name="connsiteX17" fmla="*/ 109131 w 4472786"/>
              <a:gd name="connsiteY17" fmla="*/ 195151 h 1202149"/>
              <a:gd name="connsiteX18" fmla="*/ 74407 w 4472786"/>
              <a:gd name="connsiteY18" fmla="*/ 206726 h 1202149"/>
              <a:gd name="connsiteX19" fmla="*/ 51257 w 4472786"/>
              <a:gd name="connsiteY19" fmla="*/ 241450 h 1202149"/>
              <a:gd name="connsiteX20" fmla="*/ 39683 w 4472786"/>
              <a:gd name="connsiteY20" fmla="*/ 287749 h 1202149"/>
              <a:gd name="connsiteX21" fmla="*/ 16533 w 4472786"/>
              <a:gd name="connsiteY21" fmla="*/ 345622 h 1202149"/>
              <a:gd name="connsiteX22" fmla="*/ 16533 w 4472786"/>
              <a:gd name="connsiteY22" fmla="*/ 797035 h 1202149"/>
              <a:gd name="connsiteX23" fmla="*/ 28108 w 4472786"/>
              <a:gd name="connsiteY23" fmla="*/ 843334 h 1202149"/>
              <a:gd name="connsiteX24" fmla="*/ 62832 w 4472786"/>
              <a:gd name="connsiteY24" fmla="*/ 889632 h 1202149"/>
              <a:gd name="connsiteX25" fmla="*/ 74407 w 4472786"/>
              <a:gd name="connsiteY25" fmla="*/ 924357 h 1202149"/>
              <a:gd name="connsiteX26" fmla="*/ 155429 w 4472786"/>
              <a:gd name="connsiteY26" fmla="*/ 970655 h 1202149"/>
              <a:gd name="connsiteX27" fmla="*/ 653141 w 4472786"/>
              <a:gd name="connsiteY27" fmla="*/ 982230 h 1202149"/>
              <a:gd name="connsiteX28" fmla="*/ 2667136 w 4472786"/>
              <a:gd name="connsiteY28" fmla="*/ 1016954 h 1202149"/>
              <a:gd name="connsiteX29" fmla="*/ 3292169 w 4472786"/>
              <a:gd name="connsiteY29" fmla="*/ 1132701 h 1202149"/>
              <a:gd name="connsiteX30" fmla="*/ 3500513 w 4472786"/>
              <a:gd name="connsiteY30" fmla="*/ 1202149 h 1202149"/>
              <a:gd name="connsiteX31" fmla="*/ 3882478 w 4472786"/>
              <a:gd name="connsiteY31" fmla="*/ 1179000 h 1202149"/>
              <a:gd name="connsiteX32" fmla="*/ 3951926 w 4472786"/>
              <a:gd name="connsiteY32" fmla="*/ 1167425 h 1202149"/>
              <a:gd name="connsiteX33" fmla="*/ 4113971 w 4472786"/>
              <a:gd name="connsiteY33" fmla="*/ 1109551 h 1202149"/>
              <a:gd name="connsiteX34" fmla="*/ 4229718 w 4472786"/>
              <a:gd name="connsiteY34" fmla="*/ 1016954 h 1202149"/>
              <a:gd name="connsiteX35" fmla="*/ 4299166 w 4472786"/>
              <a:gd name="connsiteY35" fmla="*/ 947506 h 1202149"/>
              <a:gd name="connsiteX36" fmla="*/ 4368614 w 4472786"/>
              <a:gd name="connsiteY36" fmla="*/ 854908 h 1202149"/>
              <a:gd name="connsiteX37" fmla="*/ 4414913 w 4472786"/>
              <a:gd name="connsiteY37" fmla="*/ 750736 h 1202149"/>
              <a:gd name="connsiteX38" fmla="*/ 4438062 w 4472786"/>
              <a:gd name="connsiteY38" fmla="*/ 623415 h 1202149"/>
              <a:gd name="connsiteX39" fmla="*/ 4461212 w 4472786"/>
              <a:gd name="connsiteY39" fmla="*/ 530817 h 1202149"/>
              <a:gd name="connsiteX40" fmla="*/ 4472786 w 4472786"/>
              <a:gd name="connsiteY40" fmla="*/ 484519 h 1202149"/>
              <a:gd name="connsiteX41" fmla="*/ 4461212 w 4472786"/>
              <a:gd name="connsiteY41" fmla="*/ 183577 h 1202149"/>
              <a:gd name="connsiteX42" fmla="*/ 4403338 w 4472786"/>
              <a:gd name="connsiteY42" fmla="*/ 125703 h 1202149"/>
              <a:gd name="connsiteX43" fmla="*/ 4333890 w 4472786"/>
              <a:gd name="connsiteY43" fmla="*/ 102554 h 1202149"/>
              <a:gd name="connsiteX44" fmla="*/ 4194994 w 4472786"/>
              <a:gd name="connsiteY44" fmla="*/ 114129 h 12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72786" h="1202149">
                <a:moveTo>
                  <a:pt x="4264442" y="114129"/>
                </a:moveTo>
                <a:cubicBezTo>
                  <a:pt x="4027226" y="161570"/>
                  <a:pt x="4167813" y="137789"/>
                  <a:pt x="3639409" y="114129"/>
                </a:cubicBezTo>
                <a:cubicBezTo>
                  <a:pt x="3569604" y="111003"/>
                  <a:pt x="3500480" y="98988"/>
                  <a:pt x="3431065" y="90979"/>
                </a:cubicBezTo>
                <a:cubicBezTo>
                  <a:pt x="3400164" y="87413"/>
                  <a:pt x="3369561" y="80261"/>
                  <a:pt x="3338467" y="79405"/>
                </a:cubicBezTo>
                <a:lnTo>
                  <a:pt x="2169424" y="56255"/>
                </a:lnTo>
                <a:cubicBezTo>
                  <a:pt x="2153991" y="52397"/>
                  <a:pt x="2138422" y="49051"/>
                  <a:pt x="2123126" y="44681"/>
                </a:cubicBezTo>
                <a:cubicBezTo>
                  <a:pt x="2111395" y="41329"/>
                  <a:pt x="2100480" y="34831"/>
                  <a:pt x="2088402" y="33106"/>
                </a:cubicBezTo>
                <a:cubicBezTo>
                  <a:pt x="2046215" y="27079"/>
                  <a:pt x="2003521" y="25389"/>
                  <a:pt x="1961080" y="21531"/>
                </a:cubicBezTo>
                <a:cubicBezTo>
                  <a:pt x="1809384" y="-16391"/>
                  <a:pt x="1908047" y="3751"/>
                  <a:pt x="1579115" y="21531"/>
                </a:cubicBezTo>
                <a:cubicBezTo>
                  <a:pt x="1501167" y="25744"/>
                  <a:pt x="1488579" y="35743"/>
                  <a:pt x="1417070" y="44681"/>
                </a:cubicBezTo>
                <a:cubicBezTo>
                  <a:pt x="1378595" y="49490"/>
                  <a:pt x="1339832" y="51725"/>
                  <a:pt x="1301323" y="56255"/>
                </a:cubicBezTo>
                <a:cubicBezTo>
                  <a:pt x="1274228" y="59443"/>
                  <a:pt x="1247564" y="66856"/>
                  <a:pt x="1220300" y="67830"/>
                </a:cubicBezTo>
                <a:cubicBezTo>
                  <a:pt x="1031328" y="74579"/>
                  <a:pt x="842194" y="75547"/>
                  <a:pt x="653141" y="79405"/>
                </a:cubicBezTo>
                <a:cubicBezTo>
                  <a:pt x="637708" y="87121"/>
                  <a:pt x="622701" y="95757"/>
                  <a:pt x="606842" y="102554"/>
                </a:cubicBezTo>
                <a:cubicBezTo>
                  <a:pt x="577662" y="115060"/>
                  <a:pt x="545050" y="120267"/>
                  <a:pt x="514245" y="125703"/>
                </a:cubicBezTo>
                <a:cubicBezTo>
                  <a:pt x="335637" y="157222"/>
                  <a:pt x="400554" y="147173"/>
                  <a:pt x="201728" y="160427"/>
                </a:cubicBezTo>
                <a:cubicBezTo>
                  <a:pt x="182437" y="164285"/>
                  <a:pt x="162275" y="165094"/>
                  <a:pt x="143855" y="172002"/>
                </a:cubicBezTo>
                <a:cubicBezTo>
                  <a:pt x="130830" y="176886"/>
                  <a:pt x="121573" y="188930"/>
                  <a:pt x="109131" y="195151"/>
                </a:cubicBezTo>
                <a:cubicBezTo>
                  <a:pt x="98218" y="200607"/>
                  <a:pt x="85982" y="202868"/>
                  <a:pt x="74407" y="206726"/>
                </a:cubicBezTo>
                <a:cubicBezTo>
                  <a:pt x="66690" y="218301"/>
                  <a:pt x="56737" y="228664"/>
                  <a:pt x="51257" y="241450"/>
                </a:cubicBezTo>
                <a:cubicBezTo>
                  <a:pt x="44991" y="256072"/>
                  <a:pt x="44714" y="272657"/>
                  <a:pt x="39683" y="287749"/>
                </a:cubicBezTo>
                <a:cubicBezTo>
                  <a:pt x="33113" y="307460"/>
                  <a:pt x="24250" y="326331"/>
                  <a:pt x="16533" y="345622"/>
                </a:cubicBezTo>
                <a:cubicBezTo>
                  <a:pt x="-8152" y="543115"/>
                  <a:pt x="-2703" y="460404"/>
                  <a:pt x="16533" y="797035"/>
                </a:cubicBezTo>
                <a:cubicBezTo>
                  <a:pt x="17441" y="812917"/>
                  <a:pt x="20994" y="829105"/>
                  <a:pt x="28108" y="843334"/>
                </a:cubicBezTo>
                <a:cubicBezTo>
                  <a:pt x="36735" y="860588"/>
                  <a:pt x="51257" y="874199"/>
                  <a:pt x="62832" y="889632"/>
                </a:cubicBezTo>
                <a:cubicBezTo>
                  <a:pt x="66690" y="901207"/>
                  <a:pt x="66785" y="914830"/>
                  <a:pt x="74407" y="924357"/>
                </a:cubicBezTo>
                <a:cubicBezTo>
                  <a:pt x="81936" y="933768"/>
                  <a:pt x="148226" y="970195"/>
                  <a:pt x="155429" y="970655"/>
                </a:cubicBezTo>
                <a:cubicBezTo>
                  <a:pt x="321041" y="981226"/>
                  <a:pt x="487220" y="979172"/>
                  <a:pt x="653141" y="982230"/>
                </a:cubicBezTo>
                <a:lnTo>
                  <a:pt x="2667136" y="1016954"/>
                </a:lnTo>
                <a:cubicBezTo>
                  <a:pt x="2906306" y="1054324"/>
                  <a:pt x="3066985" y="1070775"/>
                  <a:pt x="3292169" y="1132701"/>
                </a:cubicBezTo>
                <a:cubicBezTo>
                  <a:pt x="3362753" y="1152112"/>
                  <a:pt x="3431065" y="1179000"/>
                  <a:pt x="3500513" y="1202149"/>
                </a:cubicBezTo>
                <a:cubicBezTo>
                  <a:pt x="3765458" y="1191959"/>
                  <a:pt x="3719267" y="1204109"/>
                  <a:pt x="3882478" y="1179000"/>
                </a:cubicBezTo>
                <a:cubicBezTo>
                  <a:pt x="3905674" y="1175431"/>
                  <a:pt x="3929058" y="1172702"/>
                  <a:pt x="3951926" y="1167425"/>
                </a:cubicBezTo>
                <a:cubicBezTo>
                  <a:pt x="3993173" y="1157906"/>
                  <a:pt x="4078296" y="1132635"/>
                  <a:pt x="4113971" y="1109551"/>
                </a:cubicBezTo>
                <a:cubicBezTo>
                  <a:pt x="4155454" y="1082709"/>
                  <a:pt x="4194780" y="1051892"/>
                  <a:pt x="4229718" y="1016954"/>
                </a:cubicBezTo>
                <a:cubicBezTo>
                  <a:pt x="4252867" y="993805"/>
                  <a:pt x="4279523" y="973697"/>
                  <a:pt x="4299166" y="947506"/>
                </a:cubicBezTo>
                <a:cubicBezTo>
                  <a:pt x="4322315" y="916640"/>
                  <a:pt x="4351359" y="889417"/>
                  <a:pt x="4368614" y="854908"/>
                </a:cubicBezTo>
                <a:cubicBezTo>
                  <a:pt x="4385717" y="820703"/>
                  <a:pt x="4403827" y="787691"/>
                  <a:pt x="4414913" y="750736"/>
                </a:cubicBezTo>
                <a:cubicBezTo>
                  <a:pt x="4423287" y="722822"/>
                  <a:pt x="4432563" y="649076"/>
                  <a:pt x="4438062" y="623415"/>
                </a:cubicBezTo>
                <a:cubicBezTo>
                  <a:pt x="4444728" y="592305"/>
                  <a:pt x="4453495" y="561683"/>
                  <a:pt x="4461212" y="530817"/>
                </a:cubicBezTo>
                <a:lnTo>
                  <a:pt x="4472786" y="484519"/>
                </a:lnTo>
                <a:cubicBezTo>
                  <a:pt x="4468928" y="384205"/>
                  <a:pt x="4480288" y="282136"/>
                  <a:pt x="4461212" y="183577"/>
                </a:cubicBezTo>
                <a:cubicBezTo>
                  <a:pt x="4456028" y="156792"/>
                  <a:pt x="4429220" y="134330"/>
                  <a:pt x="4403338" y="125703"/>
                </a:cubicBezTo>
                <a:lnTo>
                  <a:pt x="4333890" y="102554"/>
                </a:lnTo>
                <a:cubicBezTo>
                  <a:pt x="4202727" y="114478"/>
                  <a:pt x="4249184" y="114129"/>
                  <a:pt x="4194994" y="114129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27180" y="2881369"/>
            <a:ext cx="497711" cy="648909"/>
          </a:xfrm>
          <a:custGeom>
            <a:avLst/>
            <a:gdLst>
              <a:gd name="connsiteX0" fmla="*/ 497711 w 497711"/>
              <a:gd name="connsiteY0" fmla="*/ 648909 h 648909"/>
              <a:gd name="connsiteX1" fmla="*/ 486136 w 497711"/>
              <a:gd name="connsiteY1" fmla="*/ 591036 h 648909"/>
              <a:gd name="connsiteX2" fmla="*/ 462987 w 497711"/>
              <a:gd name="connsiteY2" fmla="*/ 382692 h 648909"/>
              <a:gd name="connsiteX3" fmla="*/ 439838 w 497711"/>
              <a:gd name="connsiteY3" fmla="*/ 313244 h 648909"/>
              <a:gd name="connsiteX4" fmla="*/ 428263 w 497711"/>
              <a:gd name="connsiteY4" fmla="*/ 278520 h 648909"/>
              <a:gd name="connsiteX5" fmla="*/ 405114 w 497711"/>
              <a:gd name="connsiteY5" fmla="*/ 243796 h 648909"/>
              <a:gd name="connsiteX6" fmla="*/ 381964 w 497711"/>
              <a:gd name="connsiteY6" fmla="*/ 220646 h 648909"/>
              <a:gd name="connsiteX7" fmla="*/ 289367 w 497711"/>
              <a:gd name="connsiteY7" fmla="*/ 139623 h 648909"/>
              <a:gd name="connsiteX8" fmla="*/ 231493 w 497711"/>
              <a:gd name="connsiteY8" fmla="*/ 93325 h 648909"/>
              <a:gd name="connsiteX9" fmla="*/ 208344 w 497711"/>
              <a:gd name="connsiteY9" fmla="*/ 70175 h 648909"/>
              <a:gd name="connsiteX10" fmla="*/ 173620 w 497711"/>
              <a:gd name="connsiteY10" fmla="*/ 58601 h 648909"/>
              <a:gd name="connsiteX11" fmla="*/ 150471 w 497711"/>
              <a:gd name="connsiteY11" fmla="*/ 35451 h 648909"/>
              <a:gd name="connsiteX12" fmla="*/ 34724 w 497711"/>
              <a:gd name="connsiteY12" fmla="*/ 727 h 648909"/>
              <a:gd name="connsiteX13" fmla="*/ 0 w 497711"/>
              <a:gd name="connsiteY13" fmla="*/ 727 h 64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711" h="648909">
                <a:moveTo>
                  <a:pt x="497711" y="648909"/>
                </a:moveTo>
                <a:cubicBezTo>
                  <a:pt x="493853" y="629618"/>
                  <a:pt x="488681" y="610544"/>
                  <a:pt x="486136" y="591036"/>
                </a:cubicBezTo>
                <a:cubicBezTo>
                  <a:pt x="477098" y="521748"/>
                  <a:pt x="474474" y="451617"/>
                  <a:pt x="462987" y="382692"/>
                </a:cubicBezTo>
                <a:cubicBezTo>
                  <a:pt x="458975" y="358622"/>
                  <a:pt x="447554" y="336393"/>
                  <a:pt x="439838" y="313244"/>
                </a:cubicBezTo>
                <a:cubicBezTo>
                  <a:pt x="435980" y="301669"/>
                  <a:pt x="435031" y="288672"/>
                  <a:pt x="428263" y="278520"/>
                </a:cubicBezTo>
                <a:cubicBezTo>
                  <a:pt x="420547" y="266945"/>
                  <a:pt x="413804" y="254659"/>
                  <a:pt x="405114" y="243796"/>
                </a:cubicBezTo>
                <a:cubicBezTo>
                  <a:pt x="398297" y="235274"/>
                  <a:pt x="390076" y="227946"/>
                  <a:pt x="381964" y="220646"/>
                </a:cubicBezTo>
                <a:cubicBezTo>
                  <a:pt x="351479" y="193209"/>
                  <a:pt x="319852" y="167060"/>
                  <a:pt x="289367" y="139623"/>
                </a:cubicBezTo>
                <a:cubicBezTo>
                  <a:pt x="177572" y="39008"/>
                  <a:pt x="375757" y="208737"/>
                  <a:pt x="231493" y="93325"/>
                </a:cubicBezTo>
                <a:cubicBezTo>
                  <a:pt x="222972" y="86508"/>
                  <a:pt x="217702" y="75790"/>
                  <a:pt x="208344" y="70175"/>
                </a:cubicBezTo>
                <a:cubicBezTo>
                  <a:pt x="197882" y="63898"/>
                  <a:pt x="185195" y="62459"/>
                  <a:pt x="173620" y="58601"/>
                </a:cubicBezTo>
                <a:cubicBezTo>
                  <a:pt x="165904" y="50884"/>
                  <a:pt x="160232" y="40331"/>
                  <a:pt x="150471" y="35451"/>
                </a:cubicBezTo>
                <a:cubicBezTo>
                  <a:pt x="137585" y="29008"/>
                  <a:pt x="57983" y="4050"/>
                  <a:pt x="34724" y="727"/>
                </a:cubicBezTo>
                <a:cubicBezTo>
                  <a:pt x="23266" y="-910"/>
                  <a:pt x="11575" y="727"/>
                  <a:pt x="0" y="72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0775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66056" y="1142068"/>
            <a:ext cx="75698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Karel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b="1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b="1" dirty="0">
                <a:solidFill>
                  <a:srgbClr val="7F0055"/>
                </a:solidFill>
                <a:latin typeface="Monaco" charset="0"/>
              </a:rPr>
              <a:t>      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 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D68B36-484D-FD4C-923F-28C57BB154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94313"/>
            <a:ext cx="9325357" cy="26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Users\Chris\University\Teaching\cs221\WWW\slides\img\awesomeSandCast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22234"/>
            <a:ext cx="9296612" cy="613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</a:p>
        </p:txBody>
      </p:sp>
    </p:spTree>
    <p:extLst>
      <p:ext uri="{BB962C8B-B14F-4D97-AF65-F5344CB8AC3E}">
        <p14:creationId xmlns:p14="http://schemas.microsoft.com/office/powerpoint/2010/main" val="3807841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0747" y="0"/>
            <a:ext cx="1023582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883" y="82290"/>
            <a:ext cx="4818812" cy="6775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03" y="4366159"/>
            <a:ext cx="3655595" cy="2230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03" y="848288"/>
            <a:ext cx="3886774" cy="2915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1" y="1797884"/>
            <a:ext cx="3942467" cy="2956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869" y="2388591"/>
            <a:ext cx="2996308" cy="4469409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</a:p>
        </p:txBody>
      </p:sp>
    </p:spTree>
    <p:extLst>
      <p:ext uri="{BB962C8B-B14F-4D97-AF65-F5344CB8AC3E}">
        <p14:creationId xmlns:p14="http://schemas.microsoft.com/office/powerpoint/2010/main" val="29101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2444385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Now is the Time</a:t>
            </a:r>
          </a:p>
        </p:txBody>
      </p:sp>
    </p:spTree>
    <p:extLst>
      <p:ext uri="{BB962C8B-B14F-4D97-AF65-F5344CB8AC3E}">
        <p14:creationId xmlns:p14="http://schemas.microsoft.com/office/powerpoint/2010/main" val="2856352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5 at 10.20.34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21" y="957939"/>
            <a:ext cx="7195600" cy="549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2008" y="6412041"/>
            <a:ext cx="10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Code.org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Oh and Its Useful</a:t>
            </a:r>
          </a:p>
        </p:txBody>
      </p:sp>
    </p:spTree>
    <p:extLst>
      <p:ext uri="{BB962C8B-B14F-4D97-AF65-F5344CB8AC3E}">
        <p14:creationId xmlns:p14="http://schemas.microsoft.com/office/powerpoint/2010/main" val="3833381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Everyone is Welcome</a:t>
            </a:r>
          </a:p>
        </p:txBody>
      </p:sp>
    </p:spTree>
    <p:extLst>
      <p:ext uri="{BB962C8B-B14F-4D97-AF65-F5344CB8AC3E}">
        <p14:creationId xmlns:p14="http://schemas.microsoft.com/office/powerpoint/2010/main" val="989894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Doing</a:t>
            </a:r>
          </a:p>
        </p:txBody>
      </p:sp>
    </p:spTree>
    <p:extLst>
      <p:ext uri="{BB962C8B-B14F-4D97-AF65-F5344CB8AC3E}">
        <p14:creationId xmlns:p14="http://schemas.microsoft.com/office/powerpoint/2010/main" val="4069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2" y="903654"/>
            <a:ext cx="7342080" cy="59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6214"/>
            <a:ext cx="9144000" cy="57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92984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13752</TotalTime>
  <Words>1793</Words>
  <Application>Microsoft Macintosh PowerPoint</Application>
  <PresentationFormat>On-screen Show (4:3)</PresentationFormat>
  <Paragraphs>625</Paragraphs>
  <Slides>67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ＭＳ Ｐゴシック</vt:lpstr>
      <vt:lpstr>Arial</vt:lpstr>
      <vt:lpstr>Calibri</vt:lpstr>
      <vt:lpstr>Century Gothic</vt:lpstr>
      <vt:lpstr>Courier</vt:lpstr>
      <vt:lpstr>DejaVu Serif</vt:lpstr>
      <vt:lpstr>Droid Sans Fallback</vt:lpstr>
      <vt:lpstr>Linux Libertine</vt:lpstr>
      <vt:lpstr>Monaco</vt:lpstr>
      <vt:lpstr>Ubuntu 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 106A</dc:title>
  <dc:creator>Chris Piech</dc:creator>
  <cp:lastModifiedBy>Chris James Piech</cp:lastModifiedBy>
  <cp:revision>92</cp:revision>
  <cp:lastPrinted>2019-07-09T00:47:45Z</cp:lastPrinted>
  <dcterms:created xsi:type="dcterms:W3CDTF">2014-06-12T14:27:44Z</dcterms:created>
  <dcterms:modified xsi:type="dcterms:W3CDTF">2019-07-09T09:31:45Z</dcterms:modified>
</cp:coreProperties>
</file>